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0" r:id="rId3"/>
    <p:sldId id="271" r:id="rId4"/>
    <p:sldId id="257" r:id="rId5"/>
    <p:sldId id="258" r:id="rId6"/>
    <p:sldId id="265" r:id="rId7"/>
    <p:sldId id="266" r:id="rId8"/>
    <p:sldId id="267" r:id="rId9"/>
    <p:sldId id="268" r:id="rId10"/>
    <p:sldId id="264" r:id="rId11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6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680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861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671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8710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756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2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723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309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426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460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6827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288C-D129-4F84-9C24-B1EEF5DBC07C}" type="datetimeFigureOut">
              <a:rPr lang="fa-IR" smtClean="0"/>
              <a:t>1442/11/02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DAB0-3AA7-4A4C-AEDC-55163687E96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411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accines/covid-19/info-by-product/clinical-consideration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COVID-19 Vaccination for HCT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Babak Nejati,MD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Associated Professor of Hematology &amp;Oncology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Internal Medicine Department</a:t>
            </a:r>
            <a:endParaRPr lang="en-U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80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Thanks for your attention</a:t>
            </a:r>
            <a:endParaRPr lang="fa-IR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66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What is the safety of mRNA and recombinant adenovirus vector SARS-CoV-2 vaccines in patients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HCT and CAR T cell recipients from the available data, and prior to administration, potential risks and benefits should be </a:t>
            </a:r>
            <a:r>
              <a:rPr lang="en-US" dirty="0" smtClean="0"/>
              <a:t>weighed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There </a:t>
            </a:r>
            <a:r>
              <a:rPr lang="en-US" dirty="0"/>
              <a:t>are limited data regarding adenovirus vector-based vaccines in immunocompromised </a:t>
            </a:r>
            <a:r>
              <a:rPr lang="en-US" dirty="0" smtClean="0"/>
              <a:t>patients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Further </a:t>
            </a:r>
            <a:r>
              <a:rPr lang="en-US" dirty="0"/>
              <a:t>investigation is warranted to study the immunogenicity and durability of the response of mRNA vaccines among this population.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436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err="1" smtClean="0"/>
              <a:t>Postvaccination</a:t>
            </a:r>
            <a:r>
              <a:rPr lang="en-US" dirty="0" smtClean="0"/>
              <a:t> </a:t>
            </a:r>
            <a:r>
              <a:rPr lang="en-US" dirty="0"/>
              <a:t>inflammatory reactions could incite risk for </a:t>
            </a:r>
            <a:r>
              <a:rPr lang="en-US" dirty="0" err="1"/>
              <a:t>GvHD</a:t>
            </a:r>
            <a:r>
              <a:rPr lang="en-US" dirty="0"/>
              <a:t>, </a:t>
            </a:r>
            <a:r>
              <a:rPr lang="en-US" dirty="0" err="1" smtClean="0"/>
              <a:t>hemophagocytic</a:t>
            </a:r>
            <a:r>
              <a:rPr lang="en-US" dirty="0" smtClean="0"/>
              <a:t> syndrome and </a:t>
            </a:r>
            <a:r>
              <a:rPr lang="en-US" dirty="0" err="1"/>
              <a:t>lymphohistiocytosis</a:t>
            </a:r>
            <a:r>
              <a:rPr lang="en-US" dirty="0"/>
              <a:t>, and transplant-associated thrombotic </a:t>
            </a:r>
            <a:r>
              <a:rPr lang="en-US" dirty="0" err="1" smtClean="0"/>
              <a:t>microangiopathy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 Individuals with history of anaphylaxis to other vaccines, drugs or foods can safely receive the vaccine with close monitoring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6841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When is the recommended time to administer the available COVID-19 vaccines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dirty="0"/>
              <a:t>HCT or CAR T cell recipients are often immunosuppressed for </a:t>
            </a:r>
            <a:r>
              <a:rPr lang="en-US" dirty="0" err="1" smtClean="0"/>
              <a:t>months,these</a:t>
            </a:r>
            <a:r>
              <a:rPr lang="en-US" dirty="0" smtClean="0"/>
              <a:t> </a:t>
            </a:r>
            <a:r>
              <a:rPr lang="en-US" dirty="0"/>
              <a:t>factors may lead to a blunted immune response and affect vaccine </a:t>
            </a:r>
            <a:r>
              <a:rPr lang="en-US" dirty="0" smtClean="0"/>
              <a:t>efficacy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 smtClean="0"/>
              <a:t>Patients  </a:t>
            </a:r>
            <a:r>
              <a:rPr lang="en-US" dirty="0" smtClean="0">
                <a:solidFill>
                  <a:srgbClr val="FFC000"/>
                </a:solidFill>
              </a:rPr>
              <a:t>more than 16 Years old</a:t>
            </a:r>
            <a:r>
              <a:rPr lang="en-US" dirty="0" smtClean="0"/>
              <a:t>, underwent SCT , is considered for the vaccination</a:t>
            </a:r>
            <a:endParaRPr lang="fa-IR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/>
              <a:t>Vaccines </a:t>
            </a:r>
            <a:r>
              <a:rPr lang="en-US" b="1" dirty="0"/>
              <a:t>could be offered as early </a:t>
            </a:r>
            <a:r>
              <a:rPr lang="en-US" b="1" dirty="0">
                <a:solidFill>
                  <a:schemeClr val="accent4"/>
                </a:solidFill>
              </a:rPr>
              <a:t>as three months </a:t>
            </a:r>
            <a:r>
              <a:rPr lang="en-US" b="1" dirty="0"/>
              <a:t>to HCT and CAR T cell recipients to prevent infection and severe </a:t>
            </a:r>
            <a:r>
              <a:rPr lang="en-US" b="1" dirty="0" smtClean="0"/>
              <a:t>disease</a:t>
            </a:r>
          </a:p>
          <a:p>
            <a:pPr algn="l" rtl="0">
              <a:buFont typeface="Wingdings" panose="05000000000000000000" pitchFamily="2" charset="2"/>
              <a:buChar char="Ø"/>
            </a:pPr>
            <a:endParaRPr lang="en-US" b="1" dirty="0"/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 smtClean="0"/>
              <a:t>Patients </a:t>
            </a:r>
            <a:r>
              <a:rPr lang="en-US" b="1" dirty="0"/>
              <a:t>are encouraged to receive </a:t>
            </a:r>
            <a:r>
              <a:rPr lang="en-US" b="1" dirty="0">
                <a:solidFill>
                  <a:schemeClr val="accent4"/>
                </a:solidFill>
              </a:rPr>
              <a:t>whichever formulation </a:t>
            </a:r>
            <a:r>
              <a:rPr lang="en-US" b="1" dirty="0"/>
              <a:t>is available.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5095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When should delay of vaccination be considered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C000"/>
                </a:solidFill>
              </a:rPr>
              <a:t>Cytotoxic or B-cell–depleting </a:t>
            </a:r>
            <a:r>
              <a:rPr lang="en-US" dirty="0"/>
              <a:t>therapies after HCT or CAR T cell therapy are often used </a:t>
            </a:r>
            <a:r>
              <a:rPr lang="en-US" dirty="0" smtClean="0"/>
              <a:t>for therapy CDC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recommendations</a:t>
            </a:r>
            <a:r>
              <a:rPr lang="en-US" dirty="0"/>
              <a:t>, 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dirty="0" smtClean="0"/>
              <a:t>no </a:t>
            </a:r>
            <a:r>
              <a:rPr lang="en-US" dirty="0"/>
              <a:t>delay in vaccination is recommended for patients who are receiving </a:t>
            </a:r>
            <a:r>
              <a:rPr lang="en-US" dirty="0" smtClean="0"/>
              <a:t>IVIGs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dirty="0" smtClean="0"/>
              <a:t>Vaccination at least 4 weeks after Rituximab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dirty="0" smtClean="0"/>
              <a:t>Vaccination at least 2 weeks after and/or before MTX 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dirty="0" smtClean="0"/>
              <a:t>Vaccination at least 3 months after Alemtuzuab or Cladarabine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dirty="0" smtClean="0"/>
              <a:t>Vaccination at least 6 weeks after prednisolone with  less than 7.5 </a:t>
            </a:r>
            <a:r>
              <a:rPr lang="en-US" dirty="0" err="1" smtClean="0"/>
              <a:t>m.g</a:t>
            </a:r>
            <a:r>
              <a:rPr lang="en-US" dirty="0" smtClean="0"/>
              <a:t> 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Ø"/>
            </a:pPr>
            <a:endParaRPr lang="en-US" b="1" dirty="0"/>
          </a:p>
          <a:p>
            <a:pPr lvl="1" algn="l" rtl="0">
              <a:buFont typeface="Wingdings" panose="05000000000000000000" pitchFamily="2" charset="2"/>
              <a:buChar char="Ø"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5848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When can the current COVID-19 vaccines be given after therapy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HCT </a:t>
            </a:r>
            <a:r>
              <a:rPr lang="en-US" dirty="0" smtClean="0"/>
              <a:t>recipients </a:t>
            </a:r>
            <a:r>
              <a:rPr lang="en-US" dirty="0"/>
              <a:t>infected with COVID-19 between the first and the second doses could be offered the second dose of their respective vaccines once </a:t>
            </a:r>
            <a:r>
              <a:rPr lang="en-US" dirty="0">
                <a:solidFill>
                  <a:srgbClr val="FFC000"/>
                </a:solidFill>
              </a:rPr>
              <a:t>symptoms have resolved </a:t>
            </a:r>
            <a:r>
              <a:rPr lang="en-US" dirty="0"/>
              <a:t>and isolation precautions are </a:t>
            </a:r>
            <a:r>
              <a:rPr lang="en-US" dirty="0" smtClean="0"/>
              <a:t>discontinued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If SARS-CoV-2 </a:t>
            </a:r>
            <a:r>
              <a:rPr lang="en-US" dirty="0"/>
              <a:t>infection is acquired after receiving the COVID-19 vaccine, </a:t>
            </a:r>
            <a:r>
              <a:rPr lang="en-US" b="1" dirty="0"/>
              <a:t>these patients are still eligible for monoclonal </a:t>
            </a:r>
            <a:r>
              <a:rPr lang="en-US" b="1" dirty="0" smtClean="0"/>
              <a:t>antibodies </a:t>
            </a:r>
            <a:r>
              <a:rPr lang="en-US" b="1" dirty="0"/>
              <a:t>or </a:t>
            </a:r>
            <a:r>
              <a:rPr lang="en-US" b="1" dirty="0">
                <a:solidFill>
                  <a:srgbClr val="FFC000"/>
                </a:solidFill>
              </a:rPr>
              <a:t>convalescent plasma </a:t>
            </a:r>
            <a:r>
              <a:rPr lang="en-US" b="1" dirty="0"/>
              <a:t>as part of treatment of COVID-19.</a:t>
            </a:r>
            <a:endParaRPr lang="en-US" dirty="0" smtClean="0"/>
          </a:p>
          <a:p>
            <a:pPr algn="l" rtl="0"/>
            <a:r>
              <a:rPr lang="en-US" dirty="0"/>
              <a:t>CDC guidelines recommend delaying vaccination for </a:t>
            </a:r>
            <a:r>
              <a:rPr lang="en-US" dirty="0">
                <a:solidFill>
                  <a:srgbClr val="FFC000"/>
                </a:solidFill>
              </a:rPr>
              <a:t>90 days </a:t>
            </a:r>
            <a:r>
              <a:rPr lang="en-US" dirty="0"/>
              <a:t>based on the half-life of the COVID-19–specific antibodies </a:t>
            </a:r>
            <a:r>
              <a:rPr lang="en-US" dirty="0" smtClean="0"/>
              <a:t>and reinfection</a:t>
            </a:r>
          </a:p>
          <a:p>
            <a:pPr algn="l" rtl="0"/>
            <a:endParaRPr lang="en-US" dirty="0" smtClean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24689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US" b="1" dirty="0">
                <a:solidFill>
                  <a:srgbClr val="FF0000"/>
                </a:solidFill>
              </a:rPr>
              <a:t>Should HCT </a:t>
            </a:r>
            <a:r>
              <a:rPr lang="en-US" b="1" dirty="0" smtClean="0">
                <a:solidFill>
                  <a:srgbClr val="FF0000"/>
                </a:solidFill>
              </a:rPr>
              <a:t>candidates </a:t>
            </a:r>
            <a:r>
              <a:rPr lang="en-US" b="1" dirty="0">
                <a:solidFill>
                  <a:srgbClr val="FF0000"/>
                </a:solidFill>
              </a:rPr>
              <a:t>receive the COVID-19 vaccination to prevent severe disease post-HCT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The interval </a:t>
            </a:r>
            <a:r>
              <a:rPr lang="en-US" dirty="0" smtClean="0"/>
              <a:t>between </a:t>
            </a:r>
            <a:r>
              <a:rPr lang="en-US" dirty="0"/>
              <a:t>SARS-CoV-2 vaccine and other vaccines should be </a:t>
            </a:r>
            <a:r>
              <a:rPr lang="en-US" dirty="0">
                <a:solidFill>
                  <a:srgbClr val="FFC000"/>
                </a:solidFill>
              </a:rPr>
              <a:t>at least 14 </a:t>
            </a:r>
            <a:r>
              <a:rPr lang="en-US" dirty="0" smtClean="0">
                <a:solidFill>
                  <a:srgbClr val="FFC000"/>
                </a:solidFill>
              </a:rPr>
              <a:t>days</a:t>
            </a:r>
            <a:endParaRPr lang="en-US" dirty="0">
              <a:solidFill>
                <a:srgbClr val="FFC000"/>
              </a:solidFill>
            </a:endParaRPr>
          </a:p>
          <a:p>
            <a:pPr algn="l" rtl="0"/>
            <a:r>
              <a:rPr lang="en-US" dirty="0"/>
              <a:t>COVID-19 vaccination should take priority over </a:t>
            </a:r>
            <a:r>
              <a:rPr lang="en-US" dirty="0" smtClean="0"/>
              <a:t>routine vaccination</a:t>
            </a:r>
          </a:p>
          <a:p>
            <a:pPr algn="l" rtl="0"/>
            <a:r>
              <a:rPr lang="en-US" dirty="0"/>
              <a:t>At this time, transplant candidates should not be offered the COVID-19 vaccine prior to transplantation</a:t>
            </a:r>
            <a:r>
              <a:rPr lang="en-US" b="1" dirty="0"/>
              <a:t> 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/>
              <a:t>Stem cell </a:t>
            </a:r>
            <a:r>
              <a:rPr lang="en-US" dirty="0">
                <a:solidFill>
                  <a:srgbClr val="FFC000"/>
                </a:solidFill>
              </a:rPr>
              <a:t>donors should not be offered </a:t>
            </a:r>
            <a:r>
              <a:rPr lang="en-US" dirty="0"/>
              <a:t>the COVID-19 vaccine for the sole purpose of benefiting the HCT recipient</a:t>
            </a:r>
            <a:r>
              <a:rPr lang="en-US" b="1" dirty="0"/>
              <a:t> </a:t>
            </a:r>
            <a:endParaRPr lang="en-US" b="1" dirty="0" smtClean="0"/>
          </a:p>
          <a:p>
            <a:pPr algn="l" rtl="0"/>
            <a:r>
              <a:rPr lang="en-US" dirty="0"/>
              <a:t> </a:t>
            </a:r>
            <a:r>
              <a:rPr lang="en-US" dirty="0" smtClean="0"/>
              <a:t>If </a:t>
            </a:r>
            <a:r>
              <a:rPr lang="en-US" dirty="0"/>
              <a:t>the donor has been vaccinated, it may be desirable to wait at least two weeks after the second vaccine dose before stem cell donation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93592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When </a:t>
            </a:r>
            <a:r>
              <a:rPr lang="en-US" b="1" dirty="0" smtClean="0">
                <a:solidFill>
                  <a:srgbClr val="FF0000"/>
                </a:solidFill>
              </a:rPr>
              <a:t>should </a:t>
            </a:r>
            <a:r>
              <a:rPr lang="en-US" b="1" dirty="0">
                <a:solidFill>
                  <a:srgbClr val="FF0000"/>
                </a:solidFill>
              </a:rPr>
              <a:t>caregivers and/or household contacts who interact with </a:t>
            </a:r>
            <a:r>
              <a:rPr lang="en-US" b="1" dirty="0" smtClean="0">
                <a:solidFill>
                  <a:srgbClr val="FF0000"/>
                </a:solidFill>
              </a:rPr>
              <a:t>HCT </a:t>
            </a:r>
            <a:r>
              <a:rPr lang="en-US" b="1" dirty="0">
                <a:solidFill>
                  <a:srgbClr val="FF0000"/>
                </a:solidFill>
              </a:rPr>
              <a:t>recipients be administered COVID-19 vaccines?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As the role of serologic testing </a:t>
            </a:r>
            <a:r>
              <a:rPr lang="en-US" dirty="0" err="1"/>
              <a:t>postvaccination</a:t>
            </a:r>
            <a:r>
              <a:rPr lang="en-US" dirty="0"/>
              <a:t> in HCT and CAR T cell recipients is not clear, we </a:t>
            </a:r>
            <a:r>
              <a:rPr lang="en-US" dirty="0">
                <a:solidFill>
                  <a:srgbClr val="FFC000"/>
                </a:solidFill>
              </a:rPr>
              <a:t>do not </a:t>
            </a:r>
            <a:r>
              <a:rPr lang="en-US" dirty="0" smtClean="0">
                <a:solidFill>
                  <a:srgbClr val="FFC000"/>
                </a:solidFill>
              </a:rPr>
              <a:t>recommend </a:t>
            </a:r>
            <a:r>
              <a:rPr lang="en-US" dirty="0">
                <a:solidFill>
                  <a:srgbClr val="FFC000"/>
                </a:solidFill>
              </a:rPr>
              <a:t>testing with serology</a:t>
            </a:r>
            <a:r>
              <a:rPr lang="en-US" b="1" dirty="0">
                <a:solidFill>
                  <a:srgbClr val="FFC000"/>
                </a:solidFill>
              </a:rPr>
              <a:t> 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l" rtl="0"/>
            <a:endParaRPr lang="en-US" b="1" dirty="0">
              <a:solidFill>
                <a:srgbClr val="FFC000"/>
              </a:solidFill>
            </a:endParaRPr>
          </a:p>
          <a:p>
            <a:pPr algn="l" rtl="0"/>
            <a:r>
              <a:rPr lang="en-US" dirty="0"/>
              <a:t>Vaccination of household members, close contacts, and health care providers caring for immunocompromised patients is a central strategy to reduce the risk of viral transmission</a:t>
            </a:r>
            <a:r>
              <a:rPr lang="en-US" b="1" dirty="0"/>
              <a:t> 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/>
              <a:t> </a:t>
            </a:r>
            <a:r>
              <a:rPr lang="en-US" dirty="0" smtClean="0"/>
              <a:t>Family </a:t>
            </a:r>
            <a:r>
              <a:rPr lang="en-US" dirty="0"/>
              <a:t>members, caregivers, and other household members should </a:t>
            </a:r>
            <a:r>
              <a:rPr lang="en-US" dirty="0">
                <a:solidFill>
                  <a:srgbClr val="FFC000"/>
                </a:solidFill>
              </a:rPr>
              <a:t>continue to wear masks</a:t>
            </a:r>
            <a:r>
              <a:rPr lang="en-US" dirty="0"/>
              <a:t>, practicing social distancing and following all current recommendations</a:t>
            </a:r>
            <a:r>
              <a:rPr lang="en-US" b="1" dirty="0"/>
              <a:t> 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2604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Patients must be in engraftment for vaccination and they cannot be vaccinated during conditioning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>
                <a:solidFill>
                  <a:srgbClr val="FFC000"/>
                </a:solidFill>
              </a:rPr>
              <a:t>ANC&gt;1000</a:t>
            </a:r>
          </a:p>
          <a:p>
            <a:pPr lvl="1" algn="l" rtl="0"/>
            <a:endParaRPr lang="en-US" dirty="0">
              <a:solidFill>
                <a:srgbClr val="FFC000"/>
              </a:solidFill>
            </a:endParaRPr>
          </a:p>
          <a:p>
            <a:pPr lvl="1" algn="l" rtl="0"/>
            <a:r>
              <a:rPr lang="en-US" dirty="0" smtClean="0">
                <a:solidFill>
                  <a:srgbClr val="FFC000"/>
                </a:solidFill>
              </a:rPr>
              <a:t>PLT&gt;20000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6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366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COVID-19 Vaccination for HCT</vt:lpstr>
      <vt:lpstr>What is the safety of mRNA and recombinant adenovirus vector SARS-CoV-2 vaccines in patients</vt:lpstr>
      <vt:lpstr>PowerPoint Presentation</vt:lpstr>
      <vt:lpstr>When is the recommended time to administer the available COVID-19 vaccines</vt:lpstr>
      <vt:lpstr>When should delay of vaccination be considered</vt:lpstr>
      <vt:lpstr>When can the current COVID-19 vaccines be given after therapy</vt:lpstr>
      <vt:lpstr>Should HCT candidates receive the COVID-19 vaccination to prevent severe disease post-HCT</vt:lpstr>
      <vt:lpstr>When should caregivers and/or household contacts who interact with HCT recipients be administered COVID-19 vaccines?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Vaccination for HCT</dc:title>
  <dc:creator>SibbanPlus</dc:creator>
  <cp:lastModifiedBy>SibbanPlus</cp:lastModifiedBy>
  <cp:revision>19</cp:revision>
  <dcterms:created xsi:type="dcterms:W3CDTF">2021-06-11T09:58:19Z</dcterms:created>
  <dcterms:modified xsi:type="dcterms:W3CDTF">2021-06-11T16:16:57Z</dcterms:modified>
</cp:coreProperties>
</file>